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BF5"/>
    <a:srgbClr val="FDD7E2"/>
    <a:srgbClr val="FDF7A7"/>
    <a:srgbClr val="E7E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>
        <p:scale>
          <a:sx n="68" d="100"/>
          <a:sy n="68" d="100"/>
        </p:scale>
        <p:origin x="608" y="-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B3043-0ABC-4992-921C-B5DCE6558679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B2C5-1C96-4977-BA0C-04B54EAEB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9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CB2C5-1C96-4977-BA0C-04B54EAEB0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0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3785-6855-4E73-9C98-1715CBFAE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77ABA-2D4D-AD70-6338-CA2DA1289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95326-99D5-058F-DD65-6F308B9E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8C8E-4204-92EA-3B45-79BF01B4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1439B-E344-FE1F-9652-D6BC0D71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5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8B6C-796F-38F3-4FCE-EA361875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DE72-89EB-F1BB-EABA-0CFEFBD5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FAFA9-6E4F-3266-5276-1CFADC6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0BC3D-5E66-C124-57F8-9B1FAC18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5141D-870B-0ED3-303B-73A040A9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17CD1-69F6-E113-AA94-1453B049B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CDCAB-8698-DE8D-7BD3-2E06FC7C6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A1AF-2163-3FDD-E3E3-02247187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A41A2-0998-4D6A-BF4B-F9276E6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A182-339F-7D7F-3693-3E3639F5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79AB-9C50-5DB3-FA5E-127915C0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BD12-1D9D-C61E-B704-611C8471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D9308-404D-8111-20B0-9280BBBD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0C4CC-2D98-E8B5-FC73-0D545FD0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5430-4F21-B658-554C-8842E545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76DE-955E-C125-986F-32062C10D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B01D9-C276-04C7-3F10-0178D4BC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C855B-9BCF-C067-5B8B-9CE90703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B6F88-25A6-8CE3-E752-F524A311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E7B55-4F5B-F9FB-2CB8-16193CA06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AC24-CBDB-DB36-8639-F5056308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69C43-B52F-1D8D-B264-2B980008B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8B5A9-0144-FFAA-3F0F-0EDF19C08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5D687-F296-0433-E1C8-09370633D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58BF-9CC5-5F15-A9B2-14D0844C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43E11-221B-8E7A-2EFF-DC46EC9C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45DB-9CE3-DEC1-4A5D-E6051E04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8400-0595-A313-1A33-12FCF1045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863CB-6815-8196-943A-68FB5827D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76A6E-4E7A-3925-C36B-8F694BED7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974310-28B1-5036-A6DE-89BCD6ED3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050D86-954D-1546-7691-6B250EF7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64C895-95C4-0B3B-C18F-1601E28D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E623F-5F54-8D7F-7D92-5C8DB5F2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CAD3-4A95-961F-C4E0-8B8E68C8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BB49A-3CFB-5DF5-9941-DC6C68B4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1862C-0C68-5456-8A5C-2465A36F2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7D8C6-BCAC-FDE3-1370-8ED46ED3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4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219FFA-A002-C20E-1174-4345F97E5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18D3E-D648-14F6-4F0D-DBF36503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D016F-7679-E534-D813-480CE770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4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7AD4-BC9C-125E-A13C-D1CF62F1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7D4B3-857E-E99D-117A-1D44F1E62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3371-6368-A449-111B-9CE1921CD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3471B-B644-64BB-5154-8CDE94B9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A786B-780F-E2AB-C14E-B8D5252B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A5059-FA75-D85F-B793-04F17665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2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964A-B8B2-8899-3F9B-D19EE56B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6B5AC-67C7-5837-3279-36A36024D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4E1AF-EA96-0C72-65DA-944C779A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F1AAD-6C57-A10F-0430-EC3B5CC6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9818F-3C2F-9AEA-1B87-E4FAD205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E500E-ABDB-37AE-6914-861A9665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3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4232B-DC11-4AE7-D8F0-98DBF364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C8CB7-7130-735A-86F5-693C4CDD3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7DF18-156C-F3B7-362C-DDAE7514E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0D1815-E591-44C0-97C7-12F1738010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9B507-9239-D786-78CE-2617A7D0E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5A232-62BF-089C-27CB-257ED8762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50AAC-7BA2-4DCA-B2FA-04F1FCD3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8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36114-DF8B-F472-F3D3-EC438673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" y="0"/>
            <a:ext cx="4371246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AC7225E-5F6F-39FA-095D-571786D4DDF8}"/>
              </a:ext>
            </a:extLst>
          </p:cNvPr>
          <p:cNvSpPr txBox="1"/>
          <p:nvPr/>
        </p:nvSpPr>
        <p:spPr>
          <a:xfrm>
            <a:off x="4533918" y="178655"/>
            <a:ext cx="739749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To design a Property Border Line Garden for your country cottage, we'll focus on creating a natural, inviting border that enhances the charm of your cottage while ensuring privacy and adding aesthetic appeal. This garden will be tailored to blend harmoniously with the rural setting, incorporating a mix of flowering shrubs, perennials, and decorative elements suitable for lining property boundaries.</a:t>
            </a:r>
          </a:p>
          <a:p>
            <a:pPr algn="l"/>
            <a:endParaRPr lang="en-US" sz="1100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algn="l"/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Design Objectives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Privacy</a:t>
            </a:r>
            <a:r>
              <a:rPr lang="en-US" sz="1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: Utilize taller plants and shrubs to create a natural screen.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Aesthetic Appeal</a:t>
            </a:r>
            <a:r>
              <a:rPr lang="en-US" sz="1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: Choose plants that bloom in succession for year-round visual interest.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Low Maintenance</a:t>
            </a:r>
            <a:r>
              <a:rPr lang="en-US" sz="1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: Select hardy plants suited to your local climate that require minimal upkeep.</a:t>
            </a:r>
          </a:p>
          <a:p>
            <a:pPr algn="l"/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Garden Layout and Planting Plan</a:t>
            </a:r>
          </a:p>
          <a:p>
            <a:pPr algn="l"/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Key Features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Hedging</a:t>
            </a:r>
            <a:r>
              <a:rPr lang="en-US" sz="1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: For a structured yet natural border.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Mixed Flowering Borders</a:t>
            </a:r>
            <a:r>
              <a:rPr lang="en-US" sz="1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: For color and variety.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Pathway Along the Border</a:t>
            </a:r>
            <a:r>
              <a:rPr lang="en-US" sz="11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: For easy access and maintenance.</a:t>
            </a:r>
          </a:p>
          <a:p>
            <a:endParaRPr lang="en-US" sz="1100" b="1" dirty="0"/>
          </a:p>
          <a:p>
            <a:r>
              <a:rPr lang="en-US" sz="1100" b="1" dirty="0"/>
              <a:t>Front Row (Closest to the Pathway)</a:t>
            </a:r>
          </a:p>
          <a:p>
            <a:r>
              <a:rPr lang="en-US" sz="1100" dirty="0"/>
              <a:t>Moonbeam Coreopsis (Coreopsis </a:t>
            </a:r>
            <a:r>
              <a:rPr lang="en-US" sz="1100" dirty="0" err="1"/>
              <a:t>verticillata</a:t>
            </a:r>
            <a:r>
              <a:rPr lang="en-US" sz="1100" dirty="0"/>
              <a:t> 'Moonbeam'): Pale yellow flowers that bloom continuously throughout the summer, located along the edges of the wood chip pathway, providing a soft border. Wiki</a:t>
            </a:r>
          </a:p>
          <a:p>
            <a:endParaRPr lang="en-US" sz="1100" dirty="0"/>
          </a:p>
          <a:p>
            <a:r>
              <a:rPr lang="en-US" sz="1100" b="1" dirty="0"/>
              <a:t>Catmint (Nepeta spp.): </a:t>
            </a:r>
            <a:r>
              <a:rPr lang="en-US" sz="1100" dirty="0"/>
              <a:t>Lavender-blue flowers, planted in clusters along the pathway, offering a cascading, relaxed look. Wiki</a:t>
            </a:r>
          </a:p>
          <a:p>
            <a:r>
              <a:rPr lang="en-US" sz="1100" dirty="0"/>
              <a:t>Husker Red Beard Tongue (Penstemon digitalis 'Husker Red'): Featuring white flowers atop deep red foliage, placed intermittently along the pathway to add height and color contrast. </a:t>
            </a:r>
          </a:p>
          <a:p>
            <a:endParaRPr lang="en-US" sz="1100" dirty="0"/>
          </a:p>
          <a:p>
            <a:r>
              <a:rPr lang="en-US" sz="1100" b="1" dirty="0"/>
              <a:t>Middle Row</a:t>
            </a:r>
          </a:p>
          <a:p>
            <a:r>
              <a:rPr lang="en-US" sz="1100" dirty="0"/>
              <a:t>Dark Knight Bluebeard (</a:t>
            </a:r>
            <a:r>
              <a:rPr lang="en-US" sz="1100" dirty="0" err="1"/>
              <a:t>Caryopteris</a:t>
            </a:r>
            <a:r>
              <a:rPr lang="en-US" sz="1100" dirty="0"/>
              <a:t> x </a:t>
            </a:r>
            <a:r>
              <a:rPr lang="en-US" sz="1100" dirty="0" err="1"/>
              <a:t>clandonensis</a:t>
            </a:r>
            <a:r>
              <a:rPr lang="en-US" sz="1100" dirty="0"/>
              <a:t> 'Dark Knight'): Deep blue flowers located in the middle sections of the planting beds, providing a striking visual contrast against the lighter foliage around them. Wiki</a:t>
            </a:r>
          </a:p>
          <a:p>
            <a:r>
              <a:rPr lang="en-US" sz="1100" dirty="0"/>
              <a:t>Coronation Gold Yarrow (Achillea 'Coronation Gold'): Golden yellow flowers on tall stems, placed in the middle to back sections of the garden beds, visible for their bright color and height. </a:t>
            </a:r>
          </a:p>
          <a:p>
            <a:endParaRPr lang="en-US" sz="1100" dirty="0"/>
          </a:p>
          <a:p>
            <a:r>
              <a:rPr lang="en-US" sz="1100" b="1" dirty="0"/>
              <a:t>Back Row (Near the Fences and Taller Structures)</a:t>
            </a:r>
          </a:p>
          <a:p>
            <a:r>
              <a:rPr lang="en-US" sz="1100" dirty="0"/>
              <a:t>Fat Albert Blue Spruce (Picea </a:t>
            </a:r>
            <a:r>
              <a:rPr lang="en-US" sz="1100" dirty="0" err="1"/>
              <a:t>pungens</a:t>
            </a:r>
            <a:r>
              <a:rPr lang="en-US" sz="1100" dirty="0"/>
              <a:t> 'Fat Albert'): A compact, cone-shaped evergreen, providing a year-round blue hue and structural height, positioned towards the back near the fence line. Wiki</a:t>
            </a:r>
          </a:p>
          <a:p>
            <a:endParaRPr lang="en-US" sz="1100" dirty="0"/>
          </a:p>
          <a:p>
            <a:r>
              <a:rPr lang="en-US" sz="1100" b="1" dirty="0" err="1"/>
              <a:t>Saybrook</a:t>
            </a:r>
            <a:r>
              <a:rPr lang="en-US" sz="1100" b="1" dirty="0"/>
              <a:t> Gold Juniper </a:t>
            </a:r>
            <a:r>
              <a:rPr lang="en-US" sz="1100" dirty="0"/>
              <a:t>(Juniperus x </a:t>
            </a:r>
            <a:r>
              <a:rPr lang="en-US" sz="1100" dirty="0" err="1"/>
              <a:t>pfitzeriana</a:t>
            </a:r>
            <a:r>
              <a:rPr lang="en-US" sz="1100" dirty="0"/>
              <a:t> '</a:t>
            </a:r>
            <a:r>
              <a:rPr lang="en-US" sz="1100" dirty="0" err="1"/>
              <a:t>Saybrook</a:t>
            </a:r>
            <a:r>
              <a:rPr lang="en-US" sz="1100" dirty="0"/>
              <a:t> Gold'): With its vibrant gold foliage, this juniper is used as ground cover and for creating continuous color along the back border. </a:t>
            </a:r>
          </a:p>
        </p:txBody>
      </p:sp>
    </p:spTree>
    <p:extLst>
      <p:ext uri="{BB962C8B-B14F-4D97-AF65-F5344CB8AC3E}">
        <p14:creationId xmlns:p14="http://schemas.microsoft.com/office/powerpoint/2010/main" val="115208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DB0191-DA53-4339-8D75-8B51D635D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991813"/>
              </p:ext>
            </p:extLst>
          </p:nvPr>
        </p:nvGraphicFramePr>
        <p:xfrm>
          <a:off x="358712" y="1379408"/>
          <a:ext cx="11817902" cy="310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968">
                  <a:extLst>
                    <a:ext uri="{9D8B030D-6E8A-4147-A177-3AD203B41FA5}">
                      <a16:colId xmlns:a16="http://schemas.microsoft.com/office/drawing/2014/main" val="2428048757"/>
                    </a:ext>
                  </a:extLst>
                </a:gridCol>
                <a:gridCol w="872197">
                  <a:extLst>
                    <a:ext uri="{9D8B030D-6E8A-4147-A177-3AD203B41FA5}">
                      <a16:colId xmlns:a16="http://schemas.microsoft.com/office/drawing/2014/main" val="301140871"/>
                    </a:ext>
                  </a:extLst>
                </a:gridCol>
                <a:gridCol w="1075059">
                  <a:extLst>
                    <a:ext uri="{9D8B030D-6E8A-4147-A177-3AD203B41FA5}">
                      <a16:colId xmlns:a16="http://schemas.microsoft.com/office/drawing/2014/main" val="352619143"/>
                    </a:ext>
                  </a:extLst>
                </a:gridCol>
                <a:gridCol w="1252548">
                  <a:extLst>
                    <a:ext uri="{9D8B030D-6E8A-4147-A177-3AD203B41FA5}">
                      <a16:colId xmlns:a16="http://schemas.microsoft.com/office/drawing/2014/main" val="3489115817"/>
                    </a:ext>
                  </a:extLst>
                </a:gridCol>
                <a:gridCol w="931408">
                  <a:extLst>
                    <a:ext uri="{9D8B030D-6E8A-4147-A177-3AD203B41FA5}">
                      <a16:colId xmlns:a16="http://schemas.microsoft.com/office/drawing/2014/main" val="2296128860"/>
                    </a:ext>
                  </a:extLst>
                </a:gridCol>
                <a:gridCol w="1573688">
                  <a:extLst>
                    <a:ext uri="{9D8B030D-6E8A-4147-A177-3AD203B41FA5}">
                      <a16:colId xmlns:a16="http://schemas.microsoft.com/office/drawing/2014/main" val="3639911745"/>
                    </a:ext>
                  </a:extLst>
                </a:gridCol>
                <a:gridCol w="1487856">
                  <a:extLst>
                    <a:ext uri="{9D8B030D-6E8A-4147-A177-3AD203B41FA5}">
                      <a16:colId xmlns:a16="http://schemas.microsoft.com/office/drawing/2014/main" val="3243372393"/>
                    </a:ext>
                  </a:extLst>
                </a:gridCol>
                <a:gridCol w="1543679">
                  <a:extLst>
                    <a:ext uri="{9D8B030D-6E8A-4147-A177-3AD203B41FA5}">
                      <a16:colId xmlns:a16="http://schemas.microsoft.com/office/drawing/2014/main" val="1299010883"/>
                    </a:ext>
                  </a:extLst>
                </a:gridCol>
                <a:gridCol w="1428499">
                  <a:extLst>
                    <a:ext uri="{9D8B030D-6E8A-4147-A177-3AD203B41FA5}">
                      <a16:colId xmlns:a16="http://schemas.microsoft.com/office/drawing/2014/main" val="3378173038"/>
                    </a:ext>
                  </a:extLst>
                </a:gridCol>
              </a:tblGrid>
              <a:tr h="5092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PLANT 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TYPE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HEIGHT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SPREAD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SEASON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LIGHT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MOISTURE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HARDINESS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SOIL PH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993619"/>
                  </a:ext>
                </a:extLst>
              </a:tr>
              <a:tr h="35947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+mn-lt"/>
                        </a:rPr>
                        <a:t> Digitalis </a:t>
                      </a:r>
                      <a:r>
                        <a:rPr lang="en-US" sz="1100" b="1" dirty="0" err="1">
                          <a:latin typeface="+mn-lt"/>
                        </a:rPr>
                        <a:t>xmertonensis</a:t>
                      </a:r>
                      <a:r>
                        <a:rPr lang="en-US" sz="1100" b="1" dirty="0">
                          <a:latin typeface="+mn-lt"/>
                        </a:rPr>
                        <a:t>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 perennial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0.5-1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3-4 feet 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0.1-0.5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1-2 feet 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sun/ partial shade /full shade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moist but well-drained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hardy, USDA 4-9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acid / alkaline / neutral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947839834"/>
                  </a:ext>
                </a:extLst>
              </a:tr>
              <a:tr h="3875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+mn-lt"/>
                        </a:rPr>
                        <a:t>Nepeta grandiflora Dawn to Dusk'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 perennial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0.5-1 metre, 2.5 feet 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0.5-1 metre, 2.5 feet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sun / partial shade / full shade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moist but well-drained 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hardy, USDA 9-11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alkaline / neutral 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780843139"/>
                  </a:ext>
                </a:extLst>
              </a:tr>
              <a:tr h="35947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+mn-lt"/>
                        </a:rPr>
                        <a:t>Scabiosa </a:t>
                      </a:r>
                      <a:r>
                        <a:rPr lang="en-US" sz="1100" b="1" dirty="0" err="1">
                          <a:latin typeface="+mn-lt"/>
                        </a:rPr>
                        <a:t>atropurpurea</a:t>
                      </a:r>
                      <a:r>
                        <a:rPr lang="en-US" sz="1100" b="1" dirty="0">
                          <a:latin typeface="+mn-lt"/>
                        </a:rPr>
                        <a:t> 'Fata Morgana'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 perennial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0.5-1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3 feet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0.1-0.5 metre, 1-2 feet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sun / partial shade / full shade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well-drained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hardy, USDA 2-11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acid / alkaline / neutral 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309496015"/>
                  </a:ext>
                </a:extLst>
              </a:tr>
              <a:tr h="35947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+mn-lt"/>
                        </a:rPr>
                        <a:t>Daucus carota 'Dara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 perennial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0.5-1 metre, 3 feet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0.1-0.5 metre, 3 feet 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sun 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moist but well-drained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hardy, USDA 5-9 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acid / alkaline / neutral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373509915"/>
                  </a:ext>
                </a:extLst>
              </a:tr>
              <a:tr h="35947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atin typeface="+mn-lt"/>
                        </a:rPr>
                        <a:t> </a:t>
                      </a:r>
                      <a:r>
                        <a:rPr lang="en-US" sz="1100" b="1" dirty="0" err="1">
                          <a:latin typeface="+mn-lt"/>
                        </a:rPr>
                        <a:t>Knautia</a:t>
                      </a:r>
                      <a:r>
                        <a:rPr lang="en-US" sz="1100" b="1" dirty="0">
                          <a:latin typeface="+mn-lt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</a:rPr>
                        <a:t>macedonica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 perennial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0.5-1 metre, 1.5-2  feet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0.1-0.5 metre, 1.5-2 feet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sun 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well-drained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half hardy, USDA 6-10 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alkaline / neutral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523636689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err="1">
                          <a:latin typeface="+mn-lt"/>
                        </a:rPr>
                        <a:t>Eschscholzia</a:t>
                      </a:r>
                      <a:r>
                        <a:rPr lang="en-US" sz="1100" b="1" dirty="0">
                          <a:latin typeface="+mn-lt"/>
                        </a:rPr>
                        <a:t> californica 'Ivory Castle'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 perennial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0.1-0.5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1-1.5 feet 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0.1-0.5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metre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1-1.5 feet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sun 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well-drained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hardy, USDA 4-9</a:t>
                      </a: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acid / alkaline / neutral</a:t>
                      </a: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0785242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05C67E77-E8E6-468C-D21E-27FB2B310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" y="1906078"/>
            <a:ext cx="343327" cy="340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8569E9-EB91-53A4-E56B-2A5496DF0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4" y="2332317"/>
            <a:ext cx="343327" cy="3405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9F166D-5716-D8C9-6FC2-9F8BAF510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5" y="2723746"/>
            <a:ext cx="343327" cy="3247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34EA3A-5480-6254-4B61-104A95B37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76464"/>
            <a:ext cx="337760" cy="324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B76970-646A-7C3A-6CA5-29413014C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42219"/>
            <a:ext cx="343327" cy="3461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9EB181-2614-2403-519C-F0A066C48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" y="3985321"/>
            <a:ext cx="348954" cy="3461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E71A35-15F8-EAAA-F1AB-7A0907302AA6}"/>
              </a:ext>
            </a:extLst>
          </p:cNvPr>
          <p:cNvSpPr txBox="1"/>
          <p:nvPr/>
        </p:nvSpPr>
        <p:spPr>
          <a:xfrm>
            <a:off x="1431722" y="191257"/>
            <a:ext cx="9871143" cy="76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855" tIns="22855" rIns="22855" bIns="22855">
            <a:spAutoFit/>
          </a:bodyPr>
          <a:lstStyle>
            <a:lvl1pPr algn="l" defTabSz="914216">
              <a:defRPr sz="4700" b="1">
                <a:solidFill>
                  <a:srgbClr val="44546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b="0" dirty="0"/>
              <a:t>Plant list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64238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1598CC-928A-2B6D-A4A7-EF0BC375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75" y="230565"/>
            <a:ext cx="5313265" cy="5469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F69BA5-881E-BAC9-2C65-9336DA27A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452" y="1928006"/>
            <a:ext cx="56483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612</Words>
  <Application>Microsoft Office PowerPoint</Application>
  <PresentationFormat>Widescreen</PresentationFormat>
  <Paragraphs>91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Mucheru Njaga</dc:creator>
  <cp:lastModifiedBy>Mucheru Njaga</cp:lastModifiedBy>
  <cp:revision>3</cp:revision>
  <dcterms:created xsi:type="dcterms:W3CDTF">2024-05-09T20:01:04Z</dcterms:created>
  <dcterms:modified xsi:type="dcterms:W3CDTF">2024-05-22T21:16:43Z</dcterms:modified>
</cp:coreProperties>
</file>